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6AB7DCF-CECD-40F1-BFA4-E76C862C6C26}">
          <p14:sldIdLst>
            <p14:sldId id="257"/>
            <p14:sldId id="256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D4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002" y="-10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7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99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5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5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02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6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87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15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9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47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82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32B4-22DC-42D1-96F6-79279A42C15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B285-29FB-4831-BE20-2252C757F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5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2CE8E7F-2A34-411A-BA11-3C9487CD9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46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1023D4-405F-47EB-8F85-718995BD6938}"/>
              </a:ext>
            </a:extLst>
          </p:cNvPr>
          <p:cNvSpPr/>
          <p:nvPr/>
        </p:nvSpPr>
        <p:spPr>
          <a:xfrm>
            <a:off x="1127055" y="995492"/>
            <a:ext cx="820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ilroy Light"/>
              </a:rPr>
              <a:t>СОБЛЮДАЙТЕ РЕЖИМ ДНЯ </a:t>
            </a:r>
            <a:r>
              <a:rPr lang="ru-RU" sz="2400" dirty="0">
                <a:latin typeface="Gilroy Light"/>
              </a:rPr>
              <a:t>(даже в выходные дни)</a:t>
            </a:r>
            <a:endParaRPr lang="ru-RU" sz="2000" dirty="0">
              <a:latin typeface="Gilroy Light"/>
            </a:endParaRPr>
          </a:p>
        </p:txBody>
      </p:sp>
      <p:pic>
        <p:nvPicPr>
          <p:cNvPr id="6146" name="Picture 2" descr="Стоковые векторные изображения Режим дня ребёнка | Depositphotos®">
            <a:extLst>
              <a:ext uri="{FF2B5EF4-FFF2-40B4-BE49-F238E27FC236}">
                <a16:creationId xmlns:a16="http://schemas.microsoft.com/office/drawing/2014/main" xmlns="" id="{5A0139F9-3D70-4406-A831-D2F94266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75" y="1795768"/>
            <a:ext cx="4384600" cy="43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88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5AB4959-3F66-4EA7-A541-E95CF44516AA}"/>
              </a:ext>
            </a:extLst>
          </p:cNvPr>
          <p:cNvSpPr/>
          <p:nvPr/>
        </p:nvSpPr>
        <p:spPr>
          <a:xfrm>
            <a:off x="469830" y="466855"/>
            <a:ext cx="8204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ilroy Light"/>
              </a:rPr>
              <a:t>КОНТРОЛИРУЙТЕ СВОЕ ПИТАНИЕ</a:t>
            </a:r>
          </a:p>
          <a:p>
            <a:pPr algn="ctr"/>
            <a:r>
              <a:rPr lang="ru-RU" sz="2000" dirty="0">
                <a:latin typeface="Gilroy Light"/>
              </a:rPr>
              <a:t>(при усиленных тренировках объем порции нужно увеличить)</a:t>
            </a:r>
            <a:endParaRPr lang="ru-RU" dirty="0">
              <a:latin typeface="Gilroy Light"/>
            </a:endParaRPr>
          </a:p>
        </p:txBody>
      </p:sp>
      <p:pic>
        <p:nvPicPr>
          <p:cNvPr id="5" name="Picture 2" descr="Вариант курса (с авокадо)">
            <a:extLst>
              <a:ext uri="{FF2B5EF4-FFF2-40B4-BE49-F238E27FC236}">
                <a16:creationId xmlns:a16="http://schemas.microsoft.com/office/drawing/2014/main" xmlns="" id="{4DA8C044-C852-4012-A81D-2AFED4C5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14548"/>
            <a:ext cx="301466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ирамида питания - Клиника «ЛЕНМЕДЦЕНТР»">
            <a:extLst>
              <a:ext uri="{FF2B5EF4-FFF2-40B4-BE49-F238E27FC236}">
                <a16:creationId xmlns:a16="http://schemas.microsoft.com/office/drawing/2014/main" xmlns="" id="{A3DDED2A-346C-458A-9A34-F6E0A58D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0369"/>
            <a:ext cx="4210051" cy="34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90C0C0-CC51-4FC7-8DA5-B291940EA0B5}"/>
              </a:ext>
            </a:extLst>
          </p:cNvPr>
          <p:cNvSpPr/>
          <p:nvPr/>
        </p:nvSpPr>
        <p:spPr>
          <a:xfrm>
            <a:off x="4572000" y="3057525"/>
            <a:ext cx="1128713" cy="111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13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by WOD Toys ® | Rogue Fitness">
            <a:extLst>
              <a:ext uri="{FF2B5EF4-FFF2-40B4-BE49-F238E27FC236}">
                <a16:creationId xmlns:a16="http://schemas.microsoft.com/office/drawing/2014/main" xmlns="" id="{B138F065-F60E-4E3E-A659-E6FD7A65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054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D2AF50-2F92-4BCD-B040-8CDB31EEF227}"/>
              </a:ext>
            </a:extLst>
          </p:cNvPr>
          <p:cNvSpPr/>
          <p:nvPr/>
        </p:nvSpPr>
        <p:spPr>
          <a:xfrm>
            <a:off x="580666" y="1080655"/>
            <a:ext cx="820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ilroy Light"/>
              </a:rPr>
              <a:t>ВЫБИРАЙТЕ СПОРТ ПО ВОЗРАСТУ </a:t>
            </a:r>
            <a:endParaRPr lang="ru-RU" dirty="0">
              <a:latin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8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Чек-лист: 10 пунктов, по которым можно распознать хорошего врача">
            <a:extLst>
              <a:ext uri="{FF2B5EF4-FFF2-40B4-BE49-F238E27FC236}">
                <a16:creationId xmlns:a16="http://schemas.microsoft.com/office/drawing/2014/main" xmlns="" id="{0D8FAD59-7A1D-4B40-B0A5-1878B0C2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79022"/>
            <a:ext cx="7966364" cy="49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DC9C1F-875B-48A1-9A36-895973F7A436}"/>
              </a:ext>
            </a:extLst>
          </p:cNvPr>
          <p:cNvSpPr/>
          <p:nvPr/>
        </p:nvSpPr>
        <p:spPr>
          <a:xfrm>
            <a:off x="580666" y="1080655"/>
            <a:ext cx="8204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ilroy Light"/>
              </a:rPr>
              <a:t>НЕ ЗАБЫВАЕТЕ ПРО ПРОТИВОПОКАЗАНИЯ</a:t>
            </a:r>
          </a:p>
          <a:p>
            <a:pPr algn="ctr"/>
            <a:r>
              <a:rPr lang="ru-RU" sz="2400" dirty="0">
                <a:latin typeface="Gilroy Light"/>
              </a:rPr>
              <a:t>(Сходите на консультацию к педиатру)</a:t>
            </a:r>
            <a:endParaRPr lang="ru-RU" dirty="0">
              <a:latin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97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чаровательный довольный и довольный довольный мужчина с бородой в очках и  черной шапочке радостно улыбается, показывая большие пальцы вверх в  подобном жесте | Бесплатно Фото">
            <a:extLst>
              <a:ext uri="{FF2B5EF4-FFF2-40B4-BE49-F238E27FC236}">
                <a16:creationId xmlns:a16="http://schemas.microsoft.com/office/drawing/2014/main" xmlns="" id="{DD8CD13E-DE64-4A74-B73A-F943BE93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5612" y="0"/>
            <a:ext cx="10295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214F6C-A0CE-4EE1-8ECA-FCABC3387A5C}"/>
              </a:ext>
            </a:extLst>
          </p:cNvPr>
          <p:cNvSpPr/>
          <p:nvPr/>
        </p:nvSpPr>
        <p:spPr>
          <a:xfrm>
            <a:off x="-735515" y="581890"/>
            <a:ext cx="820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ilroy Light"/>
              </a:rPr>
              <a:t>ЗАНИМАЙТЕСЬ СПОРТОМ В УДОВОЛЬСТВИЕ</a:t>
            </a:r>
            <a:endParaRPr lang="ru-RU" dirty="0">
              <a:latin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69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86CF9A8-3531-4051-B1E9-D25109025197}"/>
              </a:ext>
            </a:extLst>
          </p:cNvPr>
          <p:cNvSpPr/>
          <p:nvPr/>
        </p:nvSpPr>
        <p:spPr>
          <a:xfrm>
            <a:off x="747782" y="1071263"/>
            <a:ext cx="7869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AD4E1"/>
                </a:solidFill>
                <a:latin typeface="Gilroy Light"/>
              </a:rPr>
              <a:t>ЕЩЕ НЕСКОЛЬКО ПОЛЕЗНЫХ ПРАВИЛ </a:t>
            </a:r>
          </a:p>
          <a:p>
            <a:r>
              <a:rPr lang="ru-RU" sz="2800" b="1" dirty="0">
                <a:solidFill>
                  <a:srgbClr val="4AD4E1"/>
                </a:solidFill>
                <a:latin typeface="Gilroy Light"/>
              </a:rPr>
              <a:t>ПРИ ЗАНЯТИЯХ СПОРТОМ: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862CBF-8A88-4AD9-B400-74B42A2BF77A}"/>
              </a:ext>
            </a:extLst>
          </p:cNvPr>
          <p:cNvSpPr/>
          <p:nvPr/>
        </p:nvSpPr>
        <p:spPr>
          <a:xfrm>
            <a:off x="789228" y="2025370"/>
            <a:ext cx="7786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Gilroy Light" panose="00000400000000000000"/>
                <a:ea typeface="Times New Roman" panose="02020603050405020304" pitchFamily="18" charset="0"/>
                <a:cs typeface="Calibri Light" panose="020F0302020204030204" pitchFamily="34" charset="0"/>
              </a:rPr>
              <a:t>постепенность – это правило относится к любым тренировкам организма: развитие мускулатуры и выносливости, формирование осанки, закаливание и т.д.;</a:t>
            </a:r>
            <a:endParaRPr lang="ru-RU" sz="2000" dirty="0">
              <a:latin typeface="Gilroy Light" panose="0000040000000000000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58D5B8-83C5-47B7-A30E-9267F2D6AC22}"/>
              </a:ext>
            </a:extLst>
          </p:cNvPr>
          <p:cNvSpPr/>
          <p:nvPr/>
        </p:nvSpPr>
        <p:spPr>
          <a:xfrm>
            <a:off x="789227" y="3282292"/>
            <a:ext cx="7786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Gilroy Light" panose="00000400000000000000"/>
                <a:ea typeface="Times New Roman" panose="02020603050405020304" pitchFamily="18" charset="0"/>
              </a:rPr>
              <a:t>систематичность – только регулярные посильные занятия приносят пользу организму;</a:t>
            </a:r>
            <a:endParaRPr lang="ru-RU" sz="2000" dirty="0">
              <a:latin typeface="Gilroy Light" panose="0000040000000000000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9870C5D-D4AD-46BD-9204-08FCE67FF2F8}"/>
              </a:ext>
            </a:extLst>
          </p:cNvPr>
          <p:cNvSpPr/>
          <p:nvPr/>
        </p:nvSpPr>
        <p:spPr>
          <a:xfrm>
            <a:off x="789227" y="4264832"/>
            <a:ext cx="7786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Gilroy Light" panose="00000400000000000000"/>
                <a:ea typeface="Times New Roman" panose="02020603050405020304" pitchFamily="18" charset="0"/>
              </a:rPr>
              <a:t>знание особенностей своего организма, его сильные и слабые стороны.</a:t>
            </a:r>
            <a:endParaRPr lang="ru-RU" sz="2000" dirty="0">
              <a:latin typeface="Gilroy Light" panose="0000040000000000000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EC468E-38E6-4C02-ABA7-39181C298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5452">
            <a:off x="3823186" y="3955532"/>
            <a:ext cx="3060344" cy="57186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E94C18-0412-4978-9223-E687F81E4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39812">
            <a:off x="2194347" y="5072833"/>
            <a:ext cx="1658906" cy="34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89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рвоклассник и школа: об адаптации расскажет... рисунок - Телеканал «О!»">
            <a:extLst>
              <a:ext uri="{FF2B5EF4-FFF2-40B4-BE49-F238E27FC236}">
                <a16:creationId xmlns:a16="http://schemas.microsoft.com/office/drawing/2014/main" xmlns="" id="{2489D454-EC44-4CB5-97B3-8ACB47DB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617" y="1237659"/>
            <a:ext cx="6473970" cy="54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FFC7F62-AC6D-42C1-BE21-14778282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11" y="758040"/>
            <a:ext cx="794873" cy="794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B6F880-8F89-4E16-8270-7390AFE4F0F3}"/>
              </a:ext>
            </a:extLst>
          </p:cNvPr>
          <p:cNvSpPr txBox="1"/>
          <p:nvPr/>
        </p:nvSpPr>
        <p:spPr>
          <a:xfrm>
            <a:off x="1063744" y="886857"/>
            <a:ext cx="3173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Gilroy ExtraBold" panose="00000900000000000000" pitchFamily="50" charset="-52"/>
              </a:rPr>
              <a:t>ШКОЛА И СПОРТ</a:t>
            </a:r>
          </a:p>
          <a:p>
            <a:endParaRPr lang="ru-RU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511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46AE92D-7B8D-4D9C-898A-1BF3EE488DA9}"/>
              </a:ext>
            </a:extLst>
          </p:cNvPr>
          <p:cNvSpPr/>
          <p:nvPr/>
        </p:nvSpPr>
        <p:spPr>
          <a:xfrm>
            <a:off x="554183" y="708998"/>
            <a:ext cx="7426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Gilroy Light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Во время перемен не нужно оставаться в сидячем положении, </a:t>
            </a:r>
            <a:r>
              <a:rPr lang="ru-RU" sz="2800" dirty="0">
                <a:solidFill>
                  <a:srgbClr val="4AD4E1"/>
                </a:solidFill>
                <a:latin typeface="Gilroy Light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НУЖНО ДВИГАТЬСЯ</a:t>
            </a:r>
            <a:endParaRPr lang="ru-RU" sz="2800" dirty="0">
              <a:solidFill>
                <a:srgbClr val="4AD4E1"/>
              </a:solidFill>
              <a:latin typeface="Gilroy Light" panose="00000400000000000000"/>
            </a:endParaRPr>
          </a:p>
        </p:txBody>
      </p:sp>
      <p:pic>
        <p:nvPicPr>
          <p:cNvPr id="14338" name="Picture 2" descr="Уроки без перерыва: эксперты рекомендуют отменить в школах перемены |  Almaty.tv">
            <a:extLst>
              <a:ext uri="{FF2B5EF4-FFF2-40B4-BE49-F238E27FC236}">
                <a16:creationId xmlns:a16="http://schemas.microsoft.com/office/drawing/2014/main" xmlns="" id="{809A6CF4-CAAE-42A9-B715-1937C3A0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7448"/>
            <a:ext cx="6858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76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5C774-6698-4F23-A745-4BC3E2331CF6}"/>
              </a:ext>
            </a:extLst>
          </p:cNvPr>
          <p:cNvSpPr/>
          <p:nvPr/>
        </p:nvSpPr>
        <p:spPr>
          <a:xfrm>
            <a:off x="277090" y="586012"/>
            <a:ext cx="8021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Когда делаете домашние уроки, каждые 45 минут делайте </a:t>
            </a:r>
            <a:r>
              <a:rPr lang="ru-RU" sz="2400" b="1" dirty="0">
                <a:solidFill>
                  <a:srgbClr val="4AD4E1"/>
                </a:solidFill>
                <a:latin typeface="Gilroy Light"/>
                <a:ea typeface="Times New Roman" panose="02020603050405020304" pitchFamily="18" charset="0"/>
              </a:rPr>
              <a:t>ПЕРЕРЫВ</a:t>
            </a: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 для активной мышечной деятельности. 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Gilroy Ligh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Такая смена умственной и физической нагрузки приносит отдых и сохраняет трудоспособность.</a:t>
            </a:r>
            <a:endParaRPr lang="ru-RU" sz="2400" dirty="0">
              <a:latin typeface="Gilroy Light"/>
              <a:ea typeface="Times New Roman" panose="02020603050405020304" pitchFamily="18" charset="0"/>
            </a:endParaRPr>
          </a:p>
        </p:txBody>
      </p:sp>
      <p:pic>
        <p:nvPicPr>
          <p:cNvPr id="15362" name="Picture 2" descr="Казахстанские школьники провели первые уроки онлайн | Новости Казахстана:  последние новости на Kazakh TV | Kazakh TV">
            <a:extLst>
              <a:ext uri="{FF2B5EF4-FFF2-40B4-BE49-F238E27FC236}">
                <a16:creationId xmlns:a16="http://schemas.microsoft.com/office/drawing/2014/main" xmlns="" id="{2446D50E-5D18-410E-83B5-89DFAB2A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689" y="3099297"/>
            <a:ext cx="4759037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22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D71C1F-394D-43D3-8748-151557ECEE45}"/>
              </a:ext>
            </a:extLst>
          </p:cNvPr>
          <p:cNvSpPr/>
          <p:nvPr/>
        </p:nvSpPr>
        <p:spPr>
          <a:xfrm>
            <a:off x="720435" y="906076"/>
            <a:ext cx="7730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Утром нужно начинать с </a:t>
            </a:r>
            <a:r>
              <a:rPr lang="ru-RU" sz="2400" b="1" dirty="0">
                <a:solidFill>
                  <a:srgbClr val="4AD4E1"/>
                </a:solidFill>
                <a:latin typeface="Gilroy Light"/>
                <a:ea typeface="Times New Roman" panose="02020603050405020304" pitchFamily="18" charset="0"/>
              </a:rPr>
              <a:t>ЗАРЯДКИ.</a:t>
            </a:r>
            <a:endParaRPr lang="ru-RU" sz="2400" dirty="0">
              <a:solidFill>
                <a:srgbClr val="000000"/>
              </a:solidFill>
              <a:latin typeface="Gilroy Ligh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Это займёт 5 - 10 минут и будет являться зарядом бодрости на весь день.</a:t>
            </a:r>
            <a:endParaRPr lang="ru-RU" sz="2400" dirty="0">
              <a:latin typeface="Gilroy Ligh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 </a:t>
            </a:r>
            <a:endParaRPr lang="ru-RU" sz="2400" dirty="0">
              <a:latin typeface="Gilroy Light"/>
              <a:ea typeface="Times New Roman" panose="02020603050405020304" pitchFamily="18" charset="0"/>
            </a:endParaRPr>
          </a:p>
        </p:txBody>
      </p:sp>
      <p:pic>
        <p:nvPicPr>
          <p:cNvPr id="16388" name="Picture 4" descr="7-минутная зарядка вместо полноценного занятия в спортзале">
            <a:extLst>
              <a:ext uri="{FF2B5EF4-FFF2-40B4-BE49-F238E27FC236}">
                <a16:creationId xmlns:a16="http://schemas.microsoft.com/office/drawing/2014/main" xmlns="" id="{CEC1333B-2624-45A4-8BD1-202A6424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364" y="2142744"/>
            <a:ext cx="4287116" cy="40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417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CE830B-CDA1-4EC6-935C-62C336886BAD}"/>
              </a:ext>
            </a:extLst>
          </p:cNvPr>
          <p:cNvSpPr txBox="1"/>
          <p:nvPr/>
        </p:nvSpPr>
        <p:spPr>
          <a:xfrm>
            <a:off x="301887" y="1243786"/>
            <a:ext cx="750679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Gilroy Light" panose="00000400000000000000" pitchFamily="50" charset="-52"/>
              </a:rPr>
              <a:t>ФИЗИЧЕСКАЯ КУЛЬТУРА И СПОРТ</a:t>
            </a:r>
          </a:p>
          <a:p>
            <a:r>
              <a:rPr lang="ru-RU" sz="4800" b="1" dirty="0">
                <a:solidFill>
                  <a:srgbClr val="48D4E5"/>
                </a:solidFill>
                <a:latin typeface="Gilroy ExtraBold" panose="00000900000000000000" pitchFamily="50" charset="-52"/>
              </a:rPr>
              <a:t>ЗДОРОВЫЙ ОБРАЗ ЖИЗНИ</a:t>
            </a:r>
          </a:p>
          <a:p>
            <a:endParaRPr lang="ru-RU" sz="4800" dirty="0"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AE34D51-BD63-4926-897E-B8AD50E9398F}"/>
              </a:ext>
            </a:extLst>
          </p:cNvPr>
          <p:cNvCxnSpPr>
            <a:cxnSpLocks/>
          </p:cNvCxnSpPr>
          <p:nvPr/>
        </p:nvCxnSpPr>
        <p:spPr>
          <a:xfrm>
            <a:off x="449803" y="1899067"/>
            <a:ext cx="70670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F65B91-C1D9-4C51-AFBC-BEABA74E9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29007">
            <a:off x="4591621" y="2015655"/>
            <a:ext cx="2486710" cy="5222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0F0743-E2BA-4259-BCDD-973C4D7B7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240" y="2825603"/>
            <a:ext cx="3168352" cy="31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57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8D463A-1593-45FF-89A4-F50CB92CA2A0}"/>
              </a:ext>
            </a:extLst>
          </p:cNvPr>
          <p:cNvSpPr/>
          <p:nvPr/>
        </p:nvSpPr>
        <p:spPr>
          <a:xfrm>
            <a:off x="651163" y="1888421"/>
            <a:ext cx="66224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На выходных лучше </a:t>
            </a:r>
            <a:r>
              <a:rPr lang="ru-RU" sz="2400" b="1" dirty="0">
                <a:solidFill>
                  <a:srgbClr val="4AD4E1"/>
                </a:solidFill>
                <a:latin typeface="Gilroy Light"/>
                <a:ea typeface="Times New Roman" panose="02020603050405020304" pitchFamily="18" charset="0"/>
              </a:rPr>
              <a:t>ПОГУЛЯТЬ</a:t>
            </a:r>
            <a:r>
              <a:rPr lang="ru-RU" sz="2800" b="1" dirty="0">
                <a:solidFill>
                  <a:srgbClr val="4AD4E1"/>
                </a:solidFill>
                <a:latin typeface="Gilroy Light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по лесу, по парку.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Нужно укреплять свой организм, чтобы быть всегда энергичным и бодрым.</a:t>
            </a:r>
            <a:endParaRPr lang="ru-RU" sz="2400" dirty="0">
              <a:latin typeface="Gilroy Light"/>
              <a:ea typeface="Times New Roman" panose="02020603050405020304" pitchFamily="18" charset="0"/>
            </a:endParaRPr>
          </a:p>
        </p:txBody>
      </p:sp>
      <p:pic>
        <p:nvPicPr>
          <p:cNvPr id="17410" name="Picture 2" descr="Сухой лес» - продажа сухих пиломатериалов во Владивостоке">
            <a:extLst>
              <a:ext uri="{FF2B5EF4-FFF2-40B4-BE49-F238E27FC236}">
                <a16:creationId xmlns:a16="http://schemas.microsoft.com/office/drawing/2014/main" xmlns="" id="{11C1E9FF-C46B-4759-BC19-9316546D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9363"/>
            <a:ext cx="914400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1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4B5271-6D92-4306-A999-57D4A73AE0CC}"/>
              </a:ext>
            </a:extLst>
          </p:cNvPr>
          <p:cNvSpPr txBox="1"/>
          <p:nvPr/>
        </p:nvSpPr>
        <p:spPr>
          <a:xfrm>
            <a:off x="301887" y="1428452"/>
            <a:ext cx="73948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Gilroy Light" panose="00000400000000000000" pitchFamily="50" charset="-52"/>
              </a:rPr>
              <a:t>ОЦЕНКА </a:t>
            </a:r>
          </a:p>
          <a:p>
            <a:r>
              <a:rPr lang="ru-RU" sz="3600" b="1" dirty="0">
                <a:solidFill>
                  <a:srgbClr val="48D4E5"/>
                </a:solidFill>
                <a:latin typeface="Gilroy ExtraBold" panose="00000900000000000000" pitchFamily="50" charset="-52"/>
              </a:rPr>
              <a:t>ФИЗИЧЕСКОЙ ПОДГОТОВЛЕННОСТИ</a:t>
            </a:r>
          </a:p>
          <a:p>
            <a:endParaRPr lang="ru-RU" sz="4800" dirty="0"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501F0BA-DC10-424E-9A9E-DD8BE64AF828}"/>
              </a:ext>
            </a:extLst>
          </p:cNvPr>
          <p:cNvCxnSpPr>
            <a:cxnSpLocks/>
          </p:cNvCxnSpPr>
          <p:nvPr/>
        </p:nvCxnSpPr>
        <p:spPr>
          <a:xfrm>
            <a:off x="408239" y="2097587"/>
            <a:ext cx="70670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9B1081-CB58-4482-A2CF-0D048E78933A}"/>
              </a:ext>
            </a:extLst>
          </p:cNvPr>
          <p:cNvSpPr/>
          <p:nvPr/>
        </p:nvSpPr>
        <p:spPr>
          <a:xfrm>
            <a:off x="4385495" y="5429548"/>
            <a:ext cx="6622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…кто вы отличник или троечник?!</a:t>
            </a:r>
            <a:endParaRPr lang="ru-RU" sz="2400" dirty="0">
              <a:latin typeface="Gilroy Light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BF7FDA-5248-460E-8891-87ED61011B3B}"/>
              </a:ext>
            </a:extLst>
          </p:cNvPr>
          <p:cNvSpPr/>
          <p:nvPr/>
        </p:nvSpPr>
        <p:spPr>
          <a:xfrm>
            <a:off x="301887" y="6396335"/>
            <a:ext cx="8689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Gilroy Light"/>
                <a:ea typeface="Times New Roman" panose="02020603050405020304" pitchFamily="18" charset="0"/>
              </a:rPr>
              <a:t>*Тест для тех кто не имеет противопоказаний для занятий спортом</a:t>
            </a:r>
            <a:endParaRPr lang="ru-RU" sz="2000" dirty="0">
              <a:latin typeface="Gilroy Ligh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3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17E328-B470-4AC6-8109-6330F732E7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95"/>
          <a:stretch/>
        </p:blipFill>
        <p:spPr>
          <a:xfrm>
            <a:off x="907472" y="448395"/>
            <a:ext cx="7329056" cy="47461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E9CD86-C63D-461D-B6AB-63FD450D76B2}"/>
              </a:ext>
            </a:extLst>
          </p:cNvPr>
          <p:cNvSpPr/>
          <p:nvPr/>
        </p:nvSpPr>
        <p:spPr>
          <a:xfrm>
            <a:off x="457199" y="5194518"/>
            <a:ext cx="7176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600" dirty="0">
                <a:solidFill>
                  <a:srgbClr val="000000"/>
                </a:solidFill>
                <a:latin typeface="Gilroy Light" panose="00000400000000000000"/>
              </a:rPr>
              <a:t>Штрафные баллы вычитаются из полученной выше суммы: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latin typeface="Gilroy Light" panose="00000400000000000000"/>
              </a:rPr>
              <a:t>- за курение 10;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latin typeface="Gilroy Light" panose="00000400000000000000"/>
              </a:rPr>
              <a:t>- за употребление спиртных напитков - 10;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latin typeface="Gilroy Light" panose="00000400000000000000"/>
              </a:rPr>
              <a:t>- за нарушение намеченного режима дня – 5;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latin typeface="Gilroy Light" panose="00000400000000000000"/>
              </a:rPr>
              <a:t>- за несоблюдение режима питания – 5.</a:t>
            </a:r>
            <a:endParaRPr lang="ru-RU" sz="1600" b="0" i="0" dirty="0">
              <a:solidFill>
                <a:srgbClr val="000000"/>
              </a:solidFill>
              <a:effectLst/>
              <a:latin typeface="Gilroy Light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9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32D707-C873-4133-9CF6-C3FAD427B754}"/>
              </a:ext>
            </a:extLst>
          </p:cNvPr>
          <p:cNvSpPr/>
          <p:nvPr/>
        </p:nvSpPr>
        <p:spPr>
          <a:xfrm>
            <a:off x="1259849" y="1443243"/>
            <a:ext cx="4519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ilroy Light"/>
              </a:rPr>
              <a:t>более 70</a:t>
            </a:r>
            <a:r>
              <a:rPr lang="ru-RU" dirty="0">
                <a:solidFill>
                  <a:srgbClr val="000000"/>
                </a:solidFill>
                <a:latin typeface="Gilroy Light"/>
              </a:rPr>
              <a:t> баллов – отличник, неси  дневник.</a:t>
            </a:r>
          </a:p>
          <a:p>
            <a:endParaRPr lang="ru-RU" dirty="0">
              <a:solidFill>
                <a:srgbClr val="000000"/>
              </a:solidFill>
              <a:latin typeface="Gilroy Light"/>
            </a:endParaRPr>
          </a:p>
          <a:p>
            <a:endParaRPr lang="ru-RU" dirty="0">
              <a:latin typeface="Gilroy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09B1F3-DE65-47E9-92FD-EC2323A4E311}"/>
              </a:ext>
            </a:extLst>
          </p:cNvPr>
          <p:cNvSpPr/>
          <p:nvPr/>
        </p:nvSpPr>
        <p:spPr>
          <a:xfrm>
            <a:off x="1259849" y="2181907"/>
            <a:ext cx="468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ilroy Light"/>
              </a:rPr>
              <a:t>от 51 до 70</a:t>
            </a:r>
            <a:r>
              <a:rPr lang="ru-RU" dirty="0">
                <a:solidFill>
                  <a:srgbClr val="000000"/>
                </a:solidFill>
                <a:latin typeface="Gilroy Light"/>
              </a:rPr>
              <a:t> баллов – у тебя твердая четверка!</a:t>
            </a:r>
            <a:endParaRPr lang="ru-RU" dirty="0">
              <a:latin typeface="Gilroy Ligh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4C97228-842B-4FE0-88CE-7A8DA3C58115}"/>
              </a:ext>
            </a:extLst>
          </p:cNvPr>
          <p:cNvSpPr/>
          <p:nvPr/>
        </p:nvSpPr>
        <p:spPr>
          <a:xfrm>
            <a:off x="1259849" y="2931871"/>
            <a:ext cx="5970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ilroy Light"/>
              </a:rPr>
              <a:t>от 30 до 50</a:t>
            </a:r>
            <a:r>
              <a:rPr lang="ru-RU" dirty="0">
                <a:solidFill>
                  <a:srgbClr val="000000"/>
                </a:solidFill>
                <a:latin typeface="Gilroy Light"/>
              </a:rPr>
              <a:t> баллов  - пока у тебя троечка, нужно подтянуть</a:t>
            </a:r>
          </a:p>
          <a:p>
            <a:r>
              <a:rPr lang="ru-RU" dirty="0">
                <a:solidFill>
                  <a:srgbClr val="000000"/>
                </a:solidFill>
                <a:latin typeface="Gilroy Light"/>
              </a:rPr>
              <a:t>физическую активность </a:t>
            </a:r>
            <a:endParaRPr lang="ru-RU" dirty="0">
              <a:latin typeface="Gilroy Ligh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D316FE-E173-492E-BEC5-DA418DD23EED}"/>
              </a:ext>
            </a:extLst>
          </p:cNvPr>
          <p:cNvSpPr/>
          <p:nvPr/>
        </p:nvSpPr>
        <p:spPr>
          <a:xfrm>
            <a:off x="1259849" y="3774168"/>
            <a:ext cx="6078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Gilroy Light"/>
              </a:rPr>
              <a:t>менее 30</a:t>
            </a:r>
            <a:r>
              <a:rPr lang="ru-RU" dirty="0">
                <a:solidFill>
                  <a:srgbClr val="000000"/>
                </a:solidFill>
                <a:latin typeface="Gilroy Light"/>
              </a:rPr>
              <a:t> баллов – опять двойка! Пора вспомнить, где твоя </a:t>
            </a:r>
          </a:p>
          <a:p>
            <a:r>
              <a:rPr lang="ru-RU" dirty="0">
                <a:solidFill>
                  <a:srgbClr val="000000"/>
                </a:solidFill>
                <a:latin typeface="Gilroy Light"/>
              </a:rPr>
              <a:t>спортивная форма и начать действовать</a:t>
            </a:r>
            <a:endParaRPr lang="ru-RU" dirty="0">
              <a:latin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62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sv4.userapi.com/c856416/u151146650/docs/d3/d9c2674e6c02/slaydy_QR_kody-11.jpg?extra=dMQVY-NlEMZNNbU2zA5ozRzEiPMxck0XEPJY5jaqYfARhPNGlPlSz1pEmSNewZS2LboD6GeLjYTB_hPF2reUP-4zxpxKOOAJm8Az3qhCEINXb8kguwDujgmAcMMvp6x9r61uYV7cyb42adHBzy7G7EOd">
            <a:extLst>
              <a:ext uri="{FF2B5EF4-FFF2-40B4-BE49-F238E27FC236}">
                <a16:creationId xmlns:a16="http://schemas.microsoft.com/office/drawing/2014/main" xmlns="" id="{B387D500-9290-4431-9924-F40456EA08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11"/>
          <a:stretch/>
        </p:blipFill>
        <p:spPr bwMode="auto">
          <a:xfrm>
            <a:off x="-85590" y="-474471"/>
            <a:ext cx="9315180" cy="73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34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лияние физкультуры и спорта на организм">
            <a:extLst>
              <a:ext uri="{FF2B5EF4-FFF2-40B4-BE49-F238E27FC236}">
                <a16:creationId xmlns:a16="http://schemas.microsoft.com/office/drawing/2014/main" xmlns="" id="{E26CF12B-BBE2-4923-9DD6-FE0C0D41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80645"/>
            <a:ext cx="4883728" cy="34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A08217-CF63-4A73-961D-BF1F639562A2}"/>
              </a:ext>
            </a:extLst>
          </p:cNvPr>
          <p:cNvSpPr txBox="1"/>
          <p:nvPr/>
        </p:nvSpPr>
        <p:spPr>
          <a:xfrm>
            <a:off x="685799" y="914401"/>
            <a:ext cx="8250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ilroy Light"/>
              </a:rPr>
              <a:t>Спорт </a:t>
            </a:r>
            <a:r>
              <a:rPr lang="ru-RU" dirty="0">
                <a:latin typeface="Gilroy Light"/>
              </a:rPr>
              <a:t>– это одно из самых популярных явлений в массовой культуре.</a:t>
            </a:r>
          </a:p>
          <a:p>
            <a:r>
              <a:rPr lang="ru-RU" dirty="0">
                <a:latin typeface="Gilroy Light"/>
              </a:rPr>
              <a:t>Интерес к различным видам спорта объединяет армии поклонников по всему миру.  </a:t>
            </a:r>
          </a:p>
          <a:p>
            <a:endParaRPr lang="ru-RU" dirty="0">
              <a:latin typeface="Gilroy Light"/>
            </a:endParaRPr>
          </a:p>
          <a:p>
            <a:r>
              <a:rPr lang="ru-RU" dirty="0">
                <a:latin typeface="Gilroy Light"/>
              </a:rPr>
              <a:t>Очень много говорят о спорте в средствах массовой информации: телевидение, радио, журналы.</a:t>
            </a:r>
          </a:p>
          <a:p>
            <a:endParaRPr lang="ru-RU" dirty="0">
              <a:latin typeface="Gilroy Light"/>
            </a:endParaRPr>
          </a:p>
          <a:p>
            <a:r>
              <a:rPr lang="ru-RU" dirty="0">
                <a:latin typeface="Gilroy Light"/>
              </a:rPr>
              <a:t>Разговоры о прошедшем матче можно услышать в транспорте, кафе, в парке и много где еще. </a:t>
            </a:r>
          </a:p>
          <a:p>
            <a:endParaRPr lang="ru-RU" dirty="0">
              <a:latin typeface="Gilroy Light"/>
            </a:endParaRPr>
          </a:p>
          <a:p>
            <a:endParaRPr lang="ru-RU" dirty="0">
              <a:latin typeface="Gilroy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82E3F8-4730-4C49-AC34-2568023F6109}"/>
              </a:ext>
            </a:extLst>
          </p:cNvPr>
          <p:cNvSpPr/>
          <p:nvPr/>
        </p:nvSpPr>
        <p:spPr>
          <a:xfrm>
            <a:off x="5306291" y="43474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ilroy Light"/>
              </a:rPr>
              <a:t>Спорт и физическая культура – </a:t>
            </a:r>
          </a:p>
          <a:p>
            <a:r>
              <a:rPr lang="ru-RU" dirty="0">
                <a:latin typeface="Gilroy Light"/>
              </a:rPr>
              <a:t>остаются популярными</a:t>
            </a:r>
          </a:p>
          <a:p>
            <a:r>
              <a:rPr lang="ru-RU" dirty="0">
                <a:latin typeface="Gilroy Light"/>
              </a:rPr>
              <a:t>многие годы.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67181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59F62-2DFC-4D91-869D-99BD24934927}"/>
              </a:ext>
            </a:extLst>
          </p:cNvPr>
          <p:cNvSpPr txBox="1"/>
          <p:nvPr/>
        </p:nvSpPr>
        <p:spPr>
          <a:xfrm>
            <a:off x="359013" y="1157113"/>
            <a:ext cx="86383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ilroy Light"/>
              </a:rPr>
              <a:t>На самых ранних этапах развития человечества занятия спортом были </a:t>
            </a:r>
            <a:r>
              <a:rPr lang="ru-RU" sz="2000" b="1" dirty="0">
                <a:latin typeface="Gilroy Light"/>
              </a:rPr>
              <a:t>СРЕДСТВОМ ВЫЖИВАНИЯ</a:t>
            </a:r>
            <a:r>
              <a:rPr lang="ru-RU" sz="1600" b="1" dirty="0">
                <a:latin typeface="Gilroy Light"/>
              </a:rPr>
              <a:t> </a:t>
            </a:r>
            <a:endParaRPr lang="ru-RU" b="1" dirty="0">
              <a:latin typeface="Gilroy Light"/>
            </a:endParaRPr>
          </a:p>
          <a:p>
            <a:endParaRPr lang="ru-RU" dirty="0">
              <a:latin typeface="Gilroy Light"/>
            </a:endParaRPr>
          </a:p>
        </p:txBody>
      </p:sp>
      <p:pic>
        <p:nvPicPr>
          <p:cNvPr id="2050" name="Picture 2" descr="Кто охотился на первобытного человека. Охота первобытных людей –, как древние  люди охотились на животных: виды и способы охоты">
            <a:extLst>
              <a:ext uri="{FF2B5EF4-FFF2-40B4-BE49-F238E27FC236}">
                <a16:creationId xmlns:a16="http://schemas.microsoft.com/office/drawing/2014/main" xmlns="" id="{E92C701D-D2D4-4F44-AFAD-25469C1A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055" y="1868489"/>
            <a:ext cx="4857224" cy="34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089FC0-9125-4D4C-8CEC-0739D7E15A48}"/>
              </a:ext>
            </a:extLst>
          </p:cNvPr>
          <p:cNvSpPr/>
          <p:nvPr/>
        </p:nvSpPr>
        <p:spPr>
          <a:xfrm>
            <a:off x="415636" y="2284181"/>
            <a:ext cx="2937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ilroy Light"/>
              </a:rPr>
              <a:t>Древним людям необходимо было быть первоклассными бегунами, меткими стрелками и просто быть сильными и выносливыми для того, что бы найти себе еду и защитить свое племя от хищников.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F943C35-1F7F-4039-9170-68B4882385E8}"/>
              </a:ext>
            </a:extLst>
          </p:cNvPr>
          <p:cNvSpPr/>
          <p:nvPr/>
        </p:nvSpPr>
        <p:spPr>
          <a:xfrm>
            <a:off x="535657" y="5627239"/>
            <a:ext cx="828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ilroy Light"/>
              </a:rPr>
              <a:t>Все это невозможно было сделать без регулярных тренировок и состязаний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2775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05D2EE-83D4-41B0-B883-294E019F1B1F}"/>
              </a:ext>
            </a:extLst>
          </p:cNvPr>
          <p:cNvSpPr/>
          <p:nvPr/>
        </p:nvSpPr>
        <p:spPr>
          <a:xfrm>
            <a:off x="355401" y="1065749"/>
            <a:ext cx="867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 panose="00000400000000000000"/>
              </a:rPr>
              <a:t> Наивысшего расцвета физическая культура и спорт достигли в Древней Греции, где состоялись первые </a:t>
            </a:r>
            <a:r>
              <a:rPr lang="ru-RU" sz="2400" b="1" dirty="0">
                <a:latin typeface="Gilroy Light" panose="00000400000000000000"/>
              </a:rPr>
              <a:t>ОЛИМПИЙСКИЕ ИГРЫ</a:t>
            </a:r>
          </a:p>
        </p:txBody>
      </p:sp>
      <p:pic>
        <p:nvPicPr>
          <p:cNvPr id="3078" name="Picture 6" descr="Олимпийские игры в Греции">
            <a:extLst>
              <a:ext uri="{FF2B5EF4-FFF2-40B4-BE49-F238E27FC236}">
                <a16:creationId xmlns:a16="http://schemas.microsoft.com/office/drawing/2014/main" xmlns="" id="{19FCD9AE-C093-4D8E-953B-B864AB9A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494" y="2102274"/>
            <a:ext cx="5647231" cy="37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644BDAA-42B8-4AC6-A2D2-CF97BA11F5F6}"/>
              </a:ext>
            </a:extLst>
          </p:cNvPr>
          <p:cNvSpPr/>
          <p:nvPr/>
        </p:nvSpPr>
        <p:spPr>
          <a:xfrm>
            <a:off x="1108365" y="6171100"/>
            <a:ext cx="8160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ilroy Light" panose="00000400000000000000"/>
              </a:rPr>
              <a:t>«Греки обожали спорт, постоянно держали себя в форме…»</a:t>
            </a:r>
            <a:br>
              <a:rPr lang="ru-RU" dirty="0">
                <a:latin typeface="Gilroy Light" panose="00000400000000000000"/>
              </a:rPr>
            </a:br>
            <a:r>
              <a:rPr lang="ru-RU" dirty="0">
                <a:latin typeface="Gilroy Light" panose="00000400000000000000"/>
              </a:rPr>
              <a:t/>
            </a:r>
            <a:br>
              <a:rPr lang="ru-RU" dirty="0">
                <a:latin typeface="Gilroy Light" panose="00000400000000000000"/>
              </a:rPr>
            </a:br>
            <a:endParaRPr lang="ru-RU" dirty="0">
              <a:latin typeface="Gilroy Light" panose="0000040000000000000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1C05F1-42A0-490E-AC14-9CE3D9CB9681}"/>
              </a:ext>
            </a:extLst>
          </p:cNvPr>
          <p:cNvSpPr/>
          <p:nvPr/>
        </p:nvSpPr>
        <p:spPr>
          <a:xfrm rot="16200000">
            <a:off x="706582" y="23064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94042"/>
                </a:solidFill>
                <a:latin typeface="Gilroy Light" panose="00000400000000000000"/>
              </a:rPr>
              <a:t>8 в. до нашей эры</a:t>
            </a:r>
            <a:r>
              <a:rPr lang="ru-RU" dirty="0">
                <a:latin typeface="Gilroy Light" panose="00000400000000000000"/>
              </a:rPr>
              <a:t/>
            </a:r>
            <a:br>
              <a:rPr lang="ru-RU" dirty="0">
                <a:latin typeface="Gilroy Light" panose="00000400000000000000"/>
              </a:rPr>
            </a:br>
            <a:r>
              <a:rPr lang="ru-RU" dirty="0">
                <a:latin typeface="Gilroy Light" panose="00000400000000000000"/>
              </a:rPr>
              <a:t/>
            </a:r>
            <a:br>
              <a:rPr lang="ru-RU" dirty="0">
                <a:latin typeface="Gilroy Light" panose="00000400000000000000"/>
              </a:rPr>
            </a:br>
            <a:endParaRPr lang="ru-RU" dirty="0">
              <a:latin typeface="Gilroy Light" panose="00000400000000000000"/>
            </a:endParaRPr>
          </a:p>
        </p:txBody>
      </p:sp>
      <p:pic>
        <p:nvPicPr>
          <p:cNvPr id="3082" name="Picture 10" descr="Викторина Древняя история. Олимпийские игры - тест онлайн игра - вопросы с  ответами - скачать бесплатно">
            <a:extLst>
              <a:ext uri="{FF2B5EF4-FFF2-40B4-BE49-F238E27FC236}">
                <a16:creationId xmlns:a16="http://schemas.microsoft.com/office/drawing/2014/main" xmlns="" id="{C6D990D0-E07A-475C-9B1C-B2A8C9CF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75" y="2944526"/>
            <a:ext cx="2111641" cy="21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43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A36B13-0EA8-4169-AA71-543DE3BFBB9E}"/>
              </a:ext>
            </a:extLst>
          </p:cNvPr>
          <p:cNvSpPr/>
          <p:nvPr/>
        </p:nvSpPr>
        <p:spPr>
          <a:xfrm>
            <a:off x="1155855" y="1801561"/>
            <a:ext cx="7264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ilroy Light"/>
              </a:rPr>
              <a:t>ИСТОРИЯ СПОРТА </a:t>
            </a:r>
            <a:r>
              <a:rPr lang="ru-RU" sz="2400" dirty="0">
                <a:latin typeface="Gilroy Light"/>
              </a:rPr>
              <a:t>очень богата на интересные и красивые события.</a:t>
            </a:r>
          </a:p>
          <a:p>
            <a:endParaRPr lang="ru-RU" sz="2400" dirty="0">
              <a:latin typeface="Gilroy Light"/>
            </a:endParaRPr>
          </a:p>
          <a:p>
            <a:r>
              <a:rPr lang="ru-RU" sz="2000" dirty="0">
                <a:latin typeface="Gilroy Light"/>
              </a:rPr>
              <a:t>Спорт всегда был для человечества хорошей альтернативой, способствующей мирной, здоровой жизни.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376596-43E6-4750-AC0E-C0E9715C5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5452">
            <a:off x="3567594" y="3030218"/>
            <a:ext cx="2391895" cy="44695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D51716-F994-4ECA-98B9-E27DDFC78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92780">
            <a:off x="2710804" y="3820491"/>
            <a:ext cx="1277891" cy="26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1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102F6C-39E7-4CF2-ADD1-2EAE26F98140}"/>
              </a:ext>
            </a:extLst>
          </p:cNvPr>
          <p:cNvSpPr/>
          <p:nvPr/>
        </p:nvSpPr>
        <p:spPr>
          <a:xfrm>
            <a:off x="1266691" y="1843124"/>
            <a:ext cx="7264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ilroy Light"/>
              </a:rPr>
              <a:t>СЕГОДНЯ СПОРТ – </a:t>
            </a:r>
            <a:r>
              <a:rPr lang="ru-RU" sz="2400" dirty="0">
                <a:latin typeface="Gilroy Light"/>
              </a:rPr>
              <a:t>это и активный досуг, и хобби, и даже образ жизни. Редко можно встретить человека, который вообще не интересовался бы спортом. </a:t>
            </a:r>
            <a:endParaRPr lang="ru-RU" sz="2000" dirty="0">
              <a:latin typeface="Gilroy Light"/>
            </a:endParaRPr>
          </a:p>
        </p:txBody>
      </p:sp>
      <p:pic>
        <p:nvPicPr>
          <p:cNvPr id="4098" name="Picture 2" descr="Спорт и оздоровление | Брестский государственный университет имени А.С.  Пушкина">
            <a:extLst>
              <a:ext uri="{FF2B5EF4-FFF2-40B4-BE49-F238E27FC236}">
                <a16:creationId xmlns:a16="http://schemas.microsoft.com/office/drawing/2014/main" xmlns="" id="{ABE00A3E-0113-40FE-91BE-5DCC7C12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4" y="3674677"/>
            <a:ext cx="8963891" cy="27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990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2C63AD-6290-4FB4-9882-954FE23E1F53}"/>
              </a:ext>
            </a:extLst>
          </p:cNvPr>
          <p:cNvSpPr/>
          <p:nvPr/>
        </p:nvSpPr>
        <p:spPr>
          <a:xfrm>
            <a:off x="621006" y="498027"/>
            <a:ext cx="820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ilroy Light"/>
              </a:rPr>
              <a:t>ПЛЮСЫ  И ПОЛЬЗА ОТ ЗАНЯТИЙ ФИЗИЧЕСКОЙ КУЛЬТУРЫ</a:t>
            </a:r>
            <a:endParaRPr lang="ru-RU" sz="2000" dirty="0">
              <a:latin typeface="Gilroy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6C6253-4392-4B14-955C-C3F7C0813D17}"/>
              </a:ext>
            </a:extLst>
          </p:cNvPr>
          <p:cNvSpPr/>
          <p:nvPr/>
        </p:nvSpPr>
        <p:spPr>
          <a:xfrm>
            <a:off x="1425471" y="1323810"/>
            <a:ext cx="6804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Укрепляется сердце и сосуды, давление держится в норме</a:t>
            </a:r>
          </a:p>
          <a:p>
            <a:r>
              <a:rPr lang="ru-RU" sz="2400" dirty="0">
                <a:latin typeface="Gilroy Light"/>
              </a:rPr>
              <a:t>с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B1DD93B0-BD34-4FD8-A2C7-DB66DB2F1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06" y="2336627"/>
            <a:ext cx="794873" cy="794873"/>
          </a:xfrm>
          <a:prstGeom prst="rect">
            <a:avLst/>
          </a:prstGeom>
        </p:spPr>
      </p:pic>
      <p:pic>
        <p:nvPicPr>
          <p:cNvPr id="9" name="Объект 3">
            <a:extLst>
              <a:ext uri="{FF2B5EF4-FFF2-40B4-BE49-F238E27FC236}">
                <a16:creationId xmlns:a16="http://schemas.microsoft.com/office/drawing/2014/main" xmlns="" id="{9D8B9ECC-25F3-45CC-8D46-26F757CE9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98" y="1299214"/>
            <a:ext cx="794873" cy="7948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5A4B7A5-6069-4E18-B816-AB9E8C925848}"/>
              </a:ext>
            </a:extLst>
          </p:cNvPr>
          <p:cNvSpPr/>
          <p:nvPr/>
        </p:nvSpPr>
        <p:spPr>
          <a:xfrm>
            <a:off x="1435063" y="2424472"/>
            <a:ext cx="6804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Мышцы находятся в тонусе, становятся более сильными и выносливыми</a:t>
            </a:r>
          </a:p>
          <a:p>
            <a:endParaRPr lang="ru-RU" sz="2400" dirty="0">
              <a:latin typeface="Gilroy Light"/>
            </a:endParaRP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xmlns="" id="{BA2456A8-418F-4A1E-9325-5BB4CDB77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05" y="3374040"/>
            <a:ext cx="794873" cy="7948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2DEC042-C5C5-4160-AC44-1F0856666B9F}"/>
              </a:ext>
            </a:extLst>
          </p:cNvPr>
          <p:cNvSpPr/>
          <p:nvPr/>
        </p:nvSpPr>
        <p:spPr>
          <a:xfrm>
            <a:off x="1454247" y="3548494"/>
            <a:ext cx="6804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Улучшается кожа, она упругая и эластичная</a:t>
            </a:r>
          </a:p>
        </p:txBody>
      </p:sp>
      <p:pic>
        <p:nvPicPr>
          <p:cNvPr id="14" name="Объект 3">
            <a:extLst>
              <a:ext uri="{FF2B5EF4-FFF2-40B4-BE49-F238E27FC236}">
                <a16:creationId xmlns:a16="http://schemas.microsoft.com/office/drawing/2014/main" xmlns="" id="{66BC11F8-002A-4FC9-A17F-EA63EEFB9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21" y="4246167"/>
            <a:ext cx="794873" cy="79487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C643C07-2784-45C4-8CF6-407EBF848EB5}"/>
              </a:ext>
            </a:extLst>
          </p:cNvPr>
          <p:cNvSpPr/>
          <p:nvPr/>
        </p:nvSpPr>
        <p:spPr>
          <a:xfrm>
            <a:off x="1454247" y="4258584"/>
            <a:ext cx="6804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Глубокий и спокойный сон, меньше подверженность стрессу </a:t>
            </a:r>
          </a:p>
        </p:txBody>
      </p:sp>
      <p:pic>
        <p:nvPicPr>
          <p:cNvPr id="16" name="Объект 3">
            <a:extLst>
              <a:ext uri="{FF2B5EF4-FFF2-40B4-BE49-F238E27FC236}">
                <a16:creationId xmlns:a16="http://schemas.microsoft.com/office/drawing/2014/main" xmlns="" id="{85802162-EEBF-408F-9831-EDB872FB4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98" y="5382698"/>
            <a:ext cx="794873" cy="79487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3C3FFCE-D97B-46F4-A2D4-CF9FE990CFE4}"/>
              </a:ext>
            </a:extLst>
          </p:cNvPr>
          <p:cNvSpPr/>
          <p:nvPr/>
        </p:nvSpPr>
        <p:spPr>
          <a:xfrm>
            <a:off x="1454247" y="5534190"/>
            <a:ext cx="6804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Лучше работает обмен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77314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>
            <a:extLst>
              <a:ext uri="{FF2B5EF4-FFF2-40B4-BE49-F238E27FC236}">
                <a16:creationId xmlns:a16="http://schemas.microsoft.com/office/drawing/2014/main" xmlns="" id="{176F14A2-C051-49B7-A1EC-2B9C78F26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9" y="1634831"/>
            <a:ext cx="1023689" cy="88874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9508BC2-D823-4C46-832E-4260B0577F8E}"/>
              </a:ext>
            </a:extLst>
          </p:cNvPr>
          <p:cNvSpPr/>
          <p:nvPr/>
        </p:nvSpPr>
        <p:spPr>
          <a:xfrm>
            <a:off x="1218960" y="1988397"/>
            <a:ext cx="6706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Занятия спортом минимизируют риск возникновения многих серьезных заболеваний, улучшают психологическое здоровье и дают большое количество положительных эмоций…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C8FCE7-737D-48EF-AE8E-505461FBFF40}"/>
              </a:ext>
            </a:extLst>
          </p:cNvPr>
          <p:cNvSpPr/>
          <p:nvPr/>
        </p:nvSpPr>
        <p:spPr>
          <a:xfrm>
            <a:off x="1994815" y="3911623"/>
            <a:ext cx="6706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ilroy Light"/>
              </a:rPr>
              <a:t>…но для того, чтобы спорт положительно влиял на здоровье </a:t>
            </a:r>
            <a:r>
              <a:rPr lang="ru-RU" sz="2400" dirty="0">
                <a:solidFill>
                  <a:srgbClr val="4AD4E1"/>
                </a:solidFill>
                <a:latin typeface="Gilroy Light"/>
              </a:rPr>
              <a:t>НУЖНО СОБЛЮДАТЬ НЕКОТОРЫЕ ПРАВИЛА.</a:t>
            </a:r>
            <a:endParaRPr lang="ru-RU" sz="2400" dirty="0">
              <a:latin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38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519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Дубова</dc:creator>
  <cp:lastModifiedBy>1</cp:lastModifiedBy>
  <cp:revision>34</cp:revision>
  <dcterms:created xsi:type="dcterms:W3CDTF">2021-01-18T05:25:35Z</dcterms:created>
  <dcterms:modified xsi:type="dcterms:W3CDTF">2022-09-26T11:53:49Z</dcterms:modified>
</cp:coreProperties>
</file>